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0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 smtClean="0"/>
              <a:t>Clic pentru a edita stilul de subtitlu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C054C-7F19-4118-AA1F-4D23A01C7F88}" type="datetimeFigureOut">
              <a:rPr lang="ro-RO" smtClean="0"/>
              <a:t>17.11.2020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D1662-A422-4344-ACA2-DDB434075F0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536895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C054C-7F19-4118-AA1F-4D23A01C7F88}" type="datetimeFigureOut">
              <a:rPr lang="ro-RO" smtClean="0"/>
              <a:t>17.11.2020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D1662-A422-4344-ACA2-DDB434075F0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894577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C054C-7F19-4118-AA1F-4D23A01C7F88}" type="datetimeFigureOut">
              <a:rPr lang="ro-RO" smtClean="0"/>
              <a:t>17.11.2020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D1662-A422-4344-ACA2-DDB434075F0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505596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C054C-7F19-4118-AA1F-4D23A01C7F88}" type="datetimeFigureOut">
              <a:rPr lang="ro-RO" smtClean="0"/>
              <a:t>17.11.2020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D1662-A422-4344-ACA2-DDB434075F0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100475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C054C-7F19-4118-AA1F-4D23A01C7F88}" type="datetimeFigureOut">
              <a:rPr lang="ro-RO" smtClean="0"/>
              <a:t>17.11.2020</a:t>
            </a:fld>
            <a:endParaRPr lang="ro-RO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D1662-A422-4344-ACA2-DDB434075F0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783514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C054C-7F19-4118-AA1F-4D23A01C7F88}" type="datetimeFigureOut">
              <a:rPr lang="ro-RO" smtClean="0"/>
              <a:t>17.11.2020</a:t>
            </a:fld>
            <a:endParaRPr lang="ro-RO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D1662-A422-4344-ACA2-DDB434075F0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19878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C054C-7F19-4118-AA1F-4D23A01C7F88}" type="datetimeFigureOut">
              <a:rPr lang="ro-RO" smtClean="0"/>
              <a:t>17.11.2020</a:t>
            </a:fld>
            <a:endParaRPr lang="ro-RO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D1662-A422-4344-ACA2-DDB434075F0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264689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C054C-7F19-4118-AA1F-4D23A01C7F88}" type="datetimeFigureOut">
              <a:rPr lang="ro-RO" smtClean="0"/>
              <a:t>17.11.2020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D1662-A422-4344-ACA2-DDB434075F0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115421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C054C-7F19-4118-AA1F-4D23A01C7F88}" type="datetimeFigureOut">
              <a:rPr lang="ro-RO" smtClean="0"/>
              <a:t>17.11.2020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D1662-A422-4344-ACA2-DDB434075F0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49362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C054C-7F19-4118-AA1F-4D23A01C7F88}" type="datetimeFigureOut">
              <a:rPr lang="ro-RO" smtClean="0"/>
              <a:t>17.11.2020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D1662-A422-4344-ACA2-DDB434075F0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473259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C054C-7F19-4118-AA1F-4D23A01C7F88}" type="datetimeFigureOut">
              <a:rPr lang="ro-RO" smtClean="0"/>
              <a:t>17.11.2020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D1662-A422-4344-ACA2-DDB434075F0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094506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C054C-7F19-4118-AA1F-4D23A01C7F88}" type="datetimeFigureOut">
              <a:rPr lang="ro-RO" smtClean="0"/>
              <a:t>17.11.2020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D1662-A422-4344-ACA2-DDB434075F0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57969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youtu.be/SWTf-o7Dr5o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lJfwyaewAe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izichim.ro/docs/chimie/clasa8/fizica-clasa8-capitolul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251520" y="260648"/>
            <a:ext cx="8712968" cy="6264696"/>
          </a:xfrm>
        </p:spPr>
        <p:txBody>
          <a:bodyPr>
            <a:normAutofit/>
          </a:bodyPr>
          <a:lstStyle/>
          <a:p>
            <a:r>
              <a:rPr lang="vi-VN" sz="1800" b="1" dirty="0">
                <a:solidFill>
                  <a:schemeClr val="tx1"/>
                </a:solidFill>
              </a:rPr>
              <a:t> </a:t>
            </a:r>
            <a:r>
              <a:rPr lang="vi-VN" sz="2400" b="1" u="sng" dirty="0">
                <a:solidFill>
                  <a:srgbClr val="FF0000"/>
                </a:solidFill>
              </a:rPr>
              <a:t>Concentrația procentuală a soluțiilor </a:t>
            </a:r>
          </a:p>
          <a:p>
            <a:pPr algn="just"/>
            <a:r>
              <a:rPr lang="vi-VN" sz="1800" b="1" dirty="0">
                <a:solidFill>
                  <a:schemeClr val="tx1"/>
                </a:solidFill>
              </a:rPr>
              <a:t>2.7.1. Clasificare soluții apoase </a:t>
            </a:r>
          </a:p>
          <a:p>
            <a:pPr algn="just"/>
            <a:r>
              <a:rPr lang="vi-VN" sz="1800" b="1" cap="all" dirty="0">
                <a:solidFill>
                  <a:schemeClr val="tx1"/>
                </a:solidFill>
              </a:rPr>
              <a:t>DEFINIȚIE</a:t>
            </a:r>
          </a:p>
          <a:p>
            <a:pPr algn="just"/>
            <a:r>
              <a:rPr lang="vi-VN" sz="1800" b="1" dirty="0">
                <a:solidFill>
                  <a:schemeClr val="tx1"/>
                </a:solidFill>
              </a:rPr>
              <a:t>Solubilitatea este proprietatea unei substanțe de a se dizolva într-un anumit solvent.</a:t>
            </a:r>
          </a:p>
          <a:p>
            <a:pPr algn="just"/>
            <a:r>
              <a:rPr lang="vi-VN" sz="1800" b="1" cap="all" dirty="0">
                <a:solidFill>
                  <a:schemeClr val="tx1"/>
                </a:solidFill>
              </a:rPr>
              <a:t>IMPORTANT</a:t>
            </a:r>
          </a:p>
          <a:p>
            <a:pPr algn="just"/>
            <a:r>
              <a:rPr lang="vi-VN" sz="1800" b="1" dirty="0">
                <a:solidFill>
                  <a:schemeClr val="tx1"/>
                </a:solidFill>
              </a:rPr>
              <a:t>Solubilitatea este o proprietate fizică măsurabilă, exprimată prin cantitatea maximă de substanță care se dizolvă în 100g de solvent, la o anumită temperatură.</a:t>
            </a:r>
          </a:p>
          <a:p>
            <a:pPr algn="just"/>
            <a:r>
              <a:rPr lang="vi-VN" sz="1800" b="1" cap="all" dirty="0">
                <a:solidFill>
                  <a:schemeClr val="tx1"/>
                </a:solidFill>
              </a:rPr>
              <a:t>IMPORTANT</a:t>
            </a:r>
          </a:p>
          <a:p>
            <a:pPr algn="just"/>
            <a:r>
              <a:rPr lang="vi-VN" sz="1800" b="1" dirty="0">
                <a:solidFill>
                  <a:schemeClr val="tx1"/>
                </a:solidFill>
              </a:rPr>
              <a:t>Solubilitatea depinde atât de natura dizolvantului, cât și de natura dizolvată.</a:t>
            </a:r>
          </a:p>
          <a:p>
            <a:pPr algn="just"/>
            <a:r>
              <a:rPr lang="vi-VN" sz="1800" b="1" dirty="0">
                <a:solidFill>
                  <a:schemeClr val="tx1"/>
                </a:solidFill>
              </a:rPr>
              <a:t>Clasificarea substanțelor după solubilitatea în apă: </a:t>
            </a:r>
          </a:p>
          <a:p>
            <a:pPr algn="just"/>
            <a:r>
              <a:rPr lang="vi-VN" sz="1800" b="1" dirty="0">
                <a:solidFill>
                  <a:schemeClr val="tx1"/>
                </a:solidFill>
              </a:rPr>
              <a:t>a) </a:t>
            </a:r>
            <a:r>
              <a:rPr lang="vi-VN" sz="1800" b="1" i="1" dirty="0">
                <a:solidFill>
                  <a:schemeClr val="tx1"/>
                </a:solidFill>
              </a:rPr>
              <a:t>Substanțe ușor solubile</a:t>
            </a:r>
            <a:r>
              <a:rPr lang="vi-VN" sz="1800" b="1" dirty="0">
                <a:solidFill>
                  <a:schemeClr val="tx1"/>
                </a:solidFill>
              </a:rPr>
              <a:t> au solubilitatea&gt; 10g ex: piatra vânătă, sarea, zahărul</a:t>
            </a:r>
          </a:p>
          <a:p>
            <a:pPr algn="just"/>
            <a:r>
              <a:rPr lang="vi-VN" sz="1800" b="1" dirty="0">
                <a:solidFill>
                  <a:schemeClr val="tx1"/>
                </a:solidFill>
              </a:rPr>
              <a:t>b) </a:t>
            </a:r>
            <a:r>
              <a:rPr lang="vi-VN" sz="1800" b="1" i="1" dirty="0">
                <a:solidFill>
                  <a:schemeClr val="tx1"/>
                </a:solidFill>
              </a:rPr>
              <a:t>Substanțe greu solubile</a:t>
            </a:r>
            <a:r>
              <a:rPr lang="vi-VN" sz="1800" b="1" dirty="0">
                <a:solidFill>
                  <a:schemeClr val="tx1"/>
                </a:solidFill>
              </a:rPr>
              <a:t> au solubilitatea &lt;10g, dar&gt; 0,01g ex: carbonatul de magneziu, var stins, oxigenul, iodul</a:t>
            </a:r>
          </a:p>
          <a:p>
            <a:pPr algn="just"/>
            <a:r>
              <a:rPr lang="vi-VN" sz="1800" b="1" dirty="0">
                <a:solidFill>
                  <a:schemeClr val="tx1"/>
                </a:solidFill>
              </a:rPr>
              <a:t>c) </a:t>
            </a:r>
            <a:r>
              <a:rPr lang="vi-VN" sz="1800" b="1" i="1" dirty="0">
                <a:solidFill>
                  <a:schemeClr val="tx1"/>
                </a:solidFill>
              </a:rPr>
              <a:t>Substanțe insolubile</a:t>
            </a:r>
            <a:r>
              <a:rPr lang="vi-VN" sz="1800" b="1" dirty="0">
                <a:solidFill>
                  <a:schemeClr val="tx1"/>
                </a:solidFill>
              </a:rPr>
              <a:t> au solubilitatea &lt;0,01g ex: metalele, sulful, cărbunele, uleiul, plasticul, etc.</a:t>
            </a:r>
          </a:p>
        </p:txBody>
      </p:sp>
    </p:spTree>
    <p:extLst>
      <p:ext uri="{BB962C8B-B14F-4D97-AF65-F5344CB8AC3E}">
        <p14:creationId xmlns:p14="http://schemas.microsoft.com/office/powerpoint/2010/main" val="410208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6336704"/>
          </a:xfrm>
        </p:spPr>
        <p:txBody>
          <a:bodyPr>
            <a:normAutofit/>
          </a:bodyPr>
          <a:lstStyle/>
          <a:p>
            <a:r>
              <a:rPr lang="vi-VN" sz="1600" b="1" cap="all" dirty="0" smtClean="0"/>
              <a:t>EXPERIMENT</a:t>
            </a:r>
            <a:r>
              <a:rPr lang="ro-RO" sz="1600" b="1" cap="all" dirty="0" smtClean="0"/>
              <a:t>, click  </a:t>
            </a:r>
            <a:r>
              <a:rPr lang="ro-RO" sz="2400" b="1" cap="all" dirty="0" smtClean="0">
                <a:hlinkClick r:id="rId2"/>
              </a:rPr>
              <a:t>aici</a:t>
            </a:r>
            <a:endParaRPr lang="vi-VN" sz="2400" b="1" cap="all" dirty="0"/>
          </a:p>
          <a:p>
            <a:r>
              <a:rPr lang="vi-VN" sz="1600" b="1" dirty="0"/>
              <a:t>9. Solubilitatea substanțelor</a:t>
            </a:r>
          </a:p>
          <a:p>
            <a:r>
              <a:rPr lang="vi-VN" sz="1600" b="1" dirty="0"/>
              <a:t>Materiale necesare: 3 eprubete, apă, sare, ulei, hidroxid de calciu.</a:t>
            </a:r>
          </a:p>
          <a:p>
            <a:r>
              <a:rPr lang="vi-VN" sz="1600" b="1" dirty="0"/>
              <a:t>Descrierea experimentului:</a:t>
            </a:r>
          </a:p>
          <a:p>
            <a:r>
              <a:rPr lang="vi-VN" sz="1600" b="1" dirty="0"/>
              <a:t>Pune în cele 3 eprubete aceeași cantitate de apă și adaugă în fiecare aceeași cantitate de sare, în a doua ulei și în a treia hidroxid de calciu.</a:t>
            </a:r>
          </a:p>
          <a:p>
            <a:r>
              <a:rPr lang="vi-VN" sz="1600" b="1" dirty="0"/>
              <a:t>Agită-le.</a:t>
            </a:r>
          </a:p>
          <a:p>
            <a:r>
              <a:rPr lang="vi-VN" sz="1600" b="1" dirty="0"/>
              <a:t>Ce observi</a:t>
            </a:r>
            <a:r>
              <a:rPr lang="vi-VN" sz="1600" b="1" dirty="0" smtClean="0"/>
              <a:t>?</a:t>
            </a:r>
            <a:endParaRPr lang="ro-RO" sz="1600" b="1" dirty="0" smtClean="0"/>
          </a:p>
          <a:p>
            <a:endParaRPr lang="vi-VN" sz="1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228" y="2780928"/>
            <a:ext cx="5019675" cy="389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267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6408712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vi-VN" b="1" cap="all" dirty="0"/>
              <a:t>OBSERVAŢIE</a:t>
            </a:r>
          </a:p>
          <a:p>
            <a:pPr algn="just"/>
            <a:r>
              <a:rPr lang="vi-VN" b="1" dirty="0"/>
              <a:t>Sarea s-a dizolvat ușor, uleiul nu s-a dizolvat (adică este insolubil în apă) și hidroxidul de calciu s-a dizolvat parțial (mai greu).</a:t>
            </a:r>
          </a:p>
          <a:p>
            <a:pPr algn="just"/>
            <a:r>
              <a:rPr lang="vi-VN" b="1" dirty="0"/>
              <a:t>Concluzia experimentului:</a:t>
            </a:r>
          </a:p>
          <a:p>
            <a:pPr algn="just"/>
            <a:r>
              <a:rPr lang="vi-VN" b="1" dirty="0"/>
              <a:t>Unele substanțe se dizolvă ușor în apă (sarea), altele nu se dizolvă deloc (uleiul) și mai există substanțe care se dizolvă mai greu( hidroxidul de calciu).</a:t>
            </a:r>
          </a:p>
          <a:p>
            <a:pPr algn="just"/>
            <a:r>
              <a:rPr lang="vi-VN" b="1" dirty="0"/>
              <a:t>Factorii care influenţează solubilitatea substanţelor</a:t>
            </a:r>
            <a:r>
              <a:rPr lang="vi-VN" b="1" dirty="0" smtClean="0"/>
              <a:t>:</a:t>
            </a:r>
            <a:endParaRPr lang="vi-VN" b="1" dirty="0"/>
          </a:p>
          <a:p>
            <a:pPr algn="just"/>
            <a:r>
              <a:rPr lang="vi-VN" b="1" dirty="0"/>
              <a:t>Natura solutului şi a solventului este un prim factor care influenţează solubilitatea substanţelor.</a:t>
            </a:r>
          </a:p>
          <a:p>
            <a:pPr algn="just"/>
            <a:r>
              <a:rPr lang="vi-VN" b="1" dirty="0"/>
              <a:t>Temperatura este un alt factor care influenţează solubilitatea substanţelor. În general, cu creşterea temperaturii, creşte solubilitatea substanţelor solide şi lichide şi scade solubilitatea gazelor.</a:t>
            </a:r>
          </a:p>
          <a:p>
            <a:pPr algn="just"/>
            <a:r>
              <a:rPr lang="vi-VN" b="1" dirty="0"/>
              <a:t>Presiunea influenţează solubilitatea gazelor. Cu creşterea presiunii, creşte solubilitatea substanţelor gazoase în solvenţii lichizi.</a:t>
            </a:r>
          </a:p>
          <a:p>
            <a:pPr algn="just"/>
            <a:r>
              <a:rPr lang="vi-VN" b="1" dirty="0"/>
              <a:t>Clasificarea soluțiilor după masa de substanță dizolvată</a:t>
            </a:r>
            <a:r>
              <a:rPr lang="vi-VN" b="1" dirty="0" smtClean="0"/>
              <a:t>:</a:t>
            </a:r>
            <a:endParaRPr lang="vi-VN" b="1" dirty="0"/>
          </a:p>
          <a:p>
            <a:pPr algn="just"/>
            <a:r>
              <a:rPr lang="vi-VN" b="1" dirty="0"/>
              <a:t>Soluții nesaturate</a:t>
            </a:r>
          </a:p>
          <a:p>
            <a:pPr lvl="1" algn="just"/>
            <a:r>
              <a:rPr lang="vi-VN" b="1" dirty="0"/>
              <a:t>diluate: conțin o masă mică de dizolvat</a:t>
            </a:r>
          </a:p>
          <a:p>
            <a:pPr lvl="1" algn="just"/>
            <a:r>
              <a:rPr lang="vi-VN" b="1" dirty="0"/>
              <a:t>concentrate: conțin o masă mare de dizolvat</a:t>
            </a:r>
          </a:p>
          <a:p>
            <a:pPr algn="just"/>
            <a:r>
              <a:rPr lang="vi-VN" b="1" dirty="0"/>
              <a:t>Soluții saturate: conțin masa maximă de dizolvat la o temperatură dată, fiind egală cu solubilitatea substanței respective.</a:t>
            </a:r>
          </a:p>
          <a:p>
            <a:pPr algn="just"/>
            <a:r>
              <a:rPr lang="vi-VN" b="1" dirty="0"/>
              <a:t>Soluții suprasaturate: conțin mai multă cantitate de dizolvat decât solubilitatea acestuia la temperatura dată</a:t>
            </a:r>
            <a:r>
              <a:rPr lang="vi-VN" b="1" dirty="0" smtClean="0"/>
              <a:t>.</a:t>
            </a:r>
            <a:endParaRPr lang="ro-RO" b="1" dirty="0" smtClean="0"/>
          </a:p>
        </p:txBody>
      </p:sp>
    </p:spTree>
    <p:extLst>
      <p:ext uri="{BB962C8B-B14F-4D97-AF65-F5344CB8AC3E}">
        <p14:creationId xmlns:p14="http://schemas.microsoft.com/office/powerpoint/2010/main" val="102994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6192688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vi-VN" sz="6400" b="1" cap="all" dirty="0"/>
              <a:t>EXPERIMENT</a:t>
            </a:r>
          </a:p>
          <a:p>
            <a:pPr>
              <a:lnSpc>
                <a:spcPct val="120000"/>
              </a:lnSpc>
            </a:pPr>
            <a:r>
              <a:rPr lang="vi-VN" sz="6400" b="1" dirty="0"/>
              <a:t>10. Obținerea soluțiilor diluate, concentrate, saturate și suprasaturate</a:t>
            </a:r>
          </a:p>
          <a:p>
            <a:pPr>
              <a:lnSpc>
                <a:spcPct val="120000"/>
              </a:lnSpc>
            </a:pPr>
            <a:r>
              <a:rPr lang="vi-VN" sz="6400" b="1" dirty="0"/>
              <a:t>Materiale necesare: sare, pahare Berzelius, sită, trepied, spirtieră, chibrit, baghetă, piatră vânătă.</a:t>
            </a:r>
          </a:p>
          <a:p>
            <a:pPr>
              <a:lnSpc>
                <a:spcPct val="120000"/>
              </a:lnSpc>
            </a:pPr>
            <a:r>
              <a:rPr lang="vi-VN" sz="6400" b="1" dirty="0"/>
              <a:t>Solubilitatea unei substanțe este o constantă de material, piatra vânătă având 20,7g / 100g apă, la 20°C (vezi Anexa 1 de la sfârșitul manualului).</a:t>
            </a:r>
          </a:p>
          <a:p>
            <a:pPr>
              <a:lnSpc>
                <a:spcPct val="120000"/>
              </a:lnSpc>
            </a:pPr>
            <a:r>
              <a:rPr lang="vi-VN" sz="6400" b="1" dirty="0"/>
              <a:t>Descrierea experimentului:</a:t>
            </a:r>
          </a:p>
          <a:p>
            <a:pPr>
              <a:lnSpc>
                <a:spcPct val="120000"/>
              </a:lnSpc>
            </a:pPr>
            <a:r>
              <a:rPr lang="vi-VN" sz="6400" b="1" dirty="0"/>
              <a:t>Pentru a obține o soluție diluată în 100mL apă, adaug puțină piatră vânătă față de solubilitatea ei (5g) și o dizolv.</a:t>
            </a:r>
          </a:p>
          <a:p>
            <a:pPr>
              <a:lnSpc>
                <a:spcPct val="120000"/>
              </a:lnSpc>
            </a:pPr>
            <a:r>
              <a:rPr lang="vi-VN" sz="6400" b="1" dirty="0"/>
              <a:t>Pentru a obține o soluție concentrată în 100mL apă adaug mai multă piatră vânătă , dar mai puțin față de solubilitatea ei (15g) și o dizolv.</a:t>
            </a:r>
          </a:p>
          <a:p>
            <a:pPr>
              <a:lnSpc>
                <a:spcPct val="120000"/>
              </a:lnSpc>
            </a:pPr>
            <a:r>
              <a:rPr lang="vi-VN" sz="6400" b="1" dirty="0"/>
              <a:t>Pentru a obține o soluție saturată în 100mL apă adaug o cantitate de piatră vânătă egală cu solubilitatea ei (20,7g) și o dizolv.</a:t>
            </a:r>
          </a:p>
          <a:p>
            <a:pPr>
              <a:lnSpc>
                <a:spcPct val="120000"/>
              </a:lnSpc>
            </a:pPr>
            <a:r>
              <a:rPr lang="vi-VN" sz="6400" b="1" dirty="0"/>
              <a:t>Pentru a obține o soluție suprasaturată în 100mL apă adaug mai multă piatră vânătă față de solubilitatea ei (25,1g) și pentru a o dizolva o încălzesc în flacăra spirtierei și apoi o răcesc</a:t>
            </a:r>
            <a:r>
              <a:rPr lang="vi-VN" sz="6400" b="1" dirty="0" smtClean="0"/>
              <a:t>.</a:t>
            </a:r>
            <a:endParaRPr lang="ro-RO" sz="6400" b="1" dirty="0" smtClean="0"/>
          </a:p>
          <a:p>
            <a:pPr>
              <a:lnSpc>
                <a:spcPct val="120000"/>
              </a:lnSpc>
            </a:pPr>
            <a:r>
              <a:rPr lang="ro-RO" sz="9600" b="1" dirty="0" smtClean="0"/>
              <a:t>Pentru experiment clic </a:t>
            </a:r>
            <a:r>
              <a:rPr lang="ro-RO" sz="9600" b="1" dirty="0" smtClean="0">
                <a:hlinkClick r:id="rId2"/>
              </a:rPr>
              <a:t>AICI</a:t>
            </a:r>
            <a:endParaRPr lang="vi-VN" sz="9600" b="1" dirty="0" smtClean="0"/>
          </a:p>
          <a:p>
            <a:pPr>
              <a:lnSpc>
                <a:spcPct val="120000"/>
              </a:lnSpc>
            </a:pPr>
            <a:endParaRPr lang="ro-RO" sz="6400" b="1" dirty="0" smtClean="0"/>
          </a:p>
          <a:p>
            <a:pPr>
              <a:lnSpc>
                <a:spcPct val="120000"/>
              </a:lnSpc>
            </a:pPr>
            <a:endParaRPr lang="vi-VN" sz="6400" b="1" dirty="0"/>
          </a:p>
          <a:p>
            <a:r>
              <a:rPr lang="vi-VN" dirty="0" smtClean="0"/>
              <a:t/>
            </a:r>
            <a:br>
              <a:rPr lang="vi-VN" dirty="0" smtClean="0"/>
            </a:b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18073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vi-VN" b="1" dirty="0">
                <a:hlinkClick r:id="rId2"/>
              </a:rPr>
              <a:t>https://</a:t>
            </a:r>
            <a:r>
              <a:rPr lang="vi-VN" b="1" dirty="0" smtClean="0">
                <a:hlinkClick r:id="rId2"/>
              </a:rPr>
              <a:t>www.fizichim.ro/docs/</a:t>
            </a:r>
            <a:r>
              <a:rPr lang="ro-RO" b="1" smtClean="0">
                <a:hlinkClick r:id="rId2"/>
              </a:rPr>
              <a:t>chimie</a:t>
            </a:r>
            <a:r>
              <a:rPr lang="vi-VN" b="1" smtClean="0">
                <a:hlinkClick r:id="rId2"/>
              </a:rPr>
              <a:t>/clasa8/fizica-clasa8-capitolul2</a:t>
            </a:r>
            <a:endParaRPr lang="ro-RO" b="1" dirty="0"/>
          </a:p>
          <a:p>
            <a:pPr marL="0" indent="0">
              <a:buNone/>
            </a:pPr>
            <a:r>
              <a:rPr lang="ro-RO" b="1" dirty="0" err="1"/>
              <a:t>Youtube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744774256"/>
      </p:ext>
    </p:extLst>
  </p:cSld>
  <p:clrMapOvr>
    <a:masterClrMapping/>
  </p:clrMapOvr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89</Words>
  <Application>Microsoft Office PowerPoint</Application>
  <PresentationFormat>Expunere pe ecran (4:3)</PresentationFormat>
  <Paragraphs>48</Paragraphs>
  <Slides>5</Slides>
  <Notes>0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5</vt:i4>
      </vt:variant>
    </vt:vector>
  </HeadingPairs>
  <TitlesOfParts>
    <vt:vector size="6" baseType="lpstr">
      <vt:lpstr>Temă Office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Company>Unitate Scolara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PowerPoint</dc:title>
  <dc:creator>Costel Blendea</dc:creator>
  <cp:lastModifiedBy>Costel Blendea</cp:lastModifiedBy>
  <cp:revision>4</cp:revision>
  <dcterms:created xsi:type="dcterms:W3CDTF">2020-11-15T08:50:27Z</dcterms:created>
  <dcterms:modified xsi:type="dcterms:W3CDTF">2020-11-17T05:03:27Z</dcterms:modified>
</cp:coreProperties>
</file>